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8" r:id="rId6"/>
    <p:sldId id="257" r:id="rId7"/>
    <p:sldId id="260" r:id="rId8"/>
    <p:sldId id="273" r:id="rId9"/>
    <p:sldId id="274" r:id="rId10"/>
    <p:sldId id="261" r:id="rId11"/>
    <p:sldId id="276" r:id="rId12"/>
    <p:sldId id="277" r:id="rId13"/>
    <p:sldId id="262" r:id="rId14"/>
    <p:sldId id="259" r:id="rId15"/>
    <p:sldId id="271" r:id="rId16"/>
  </p:sldIdLst>
  <p:sldSz cx="18288000" cy="10287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DTD서울로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9E0D30-FDA8-478B-9AE6-C45E3DAEFAEC}" v="1323" dt="2023-06-12T18:22:14.196"/>
    <p1510:client id="{5742788A-E564-4649-8194-2D3C60BB1D2E}" v="186" dt="2023-06-12T17:18:35.158"/>
    <p1510:client id="{AA5804EB-B830-45C5-845E-1312506E9E6A}" v="203" dt="2023-06-12T16:46:34.912"/>
    <p1510:client id="{B63CC9C9-83C5-4F9D-941B-051E049F9356}" v="311" dt="2023-06-12T16:57:40.183"/>
    <p1510:client id="{CA1540D6-05D2-4C43-9E1B-62DCE29AD5E3}" v="645" dt="2023-06-12T17:56:36.576"/>
    <p1510:client id="{D5BD22ED-E89F-48C0-95B7-496DF37F0A3E}" v="375" dt="2023-06-12T17:16:40.331"/>
    <p1510:client id="{F26A892A-D807-442A-83AC-6B8722B2C8A4}" v="44" dt="2023-06-12T19:58:06.610"/>
    <p1510:client id="{F3087A40-B99C-44D5-85E2-AE2DD22627C7}" v="253" dt="2023-06-12T16:59:04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6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551" y="1900159"/>
            <a:ext cx="12224670" cy="570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24"/>
              </a:lnSpc>
            </a:pPr>
            <a:r>
              <a:rPr lang="ko-KR" altLang="en-US" sz="8800" dirty="0" smtClean="0">
                <a:solidFill>
                  <a:srgbClr val="FFFFFF"/>
                </a:solidFill>
                <a:ea typeface="TDTD서울로"/>
                <a:cs typeface="Calibri"/>
              </a:rPr>
              <a:t>모션 센서가 내장된 이어폰을 활용한  </a:t>
            </a:r>
            <a:endParaRPr lang="en-US" altLang="ko-KR" sz="8800" dirty="0" smtClean="0">
              <a:solidFill>
                <a:srgbClr val="FFFFFF"/>
              </a:solidFill>
              <a:ea typeface="TDTD서울로"/>
              <a:cs typeface="Calibri"/>
            </a:endParaRPr>
          </a:p>
          <a:p>
            <a:pPr>
              <a:lnSpc>
                <a:spcPts val="15424"/>
              </a:lnSpc>
            </a:pPr>
            <a:r>
              <a:rPr lang="ko-KR" altLang="en-US" sz="8800" dirty="0" smtClean="0">
                <a:solidFill>
                  <a:srgbClr val="FFFFFF"/>
                </a:solidFill>
                <a:ea typeface="TDTD서울로"/>
                <a:cs typeface="Calibri"/>
              </a:rPr>
              <a:t>목 건강 관련 앱</a:t>
            </a:r>
            <a:endParaRPr lang="ko-KR" altLang="en-US" sz="8800" dirty="0">
              <a:solidFill>
                <a:srgbClr val="FFFFFF"/>
              </a:solidFill>
              <a:ea typeface="TDTD서울로"/>
              <a:cs typeface="Calibri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826886" y="-859189"/>
            <a:ext cx="17626751" cy="12005377"/>
            <a:chOff x="0" y="0"/>
            <a:chExt cx="5475623" cy="37293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56C1CA">
                <a:alpha val="55686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75623" cy="3729384"/>
            </a:xfrm>
            <a:custGeom>
              <a:avLst/>
              <a:gdLst/>
              <a:ahLst/>
              <a:cxnLst/>
              <a:rect l="l" t="t" r="r" b="b"/>
              <a:pathLst>
                <a:path w="5475623" h="3729384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>
                <a:alphaModFix amt="56000"/>
              </a:blip>
              <a:stretch>
                <a:fillRect l="-4279" t="-2820" b="-543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5758" y="8529766"/>
            <a:ext cx="12484546" cy="152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32"/>
              </a:lnSpc>
            </a:pPr>
            <a:r>
              <a:rPr lang="en-US" sz="3200">
                <a:solidFill>
                  <a:schemeClr val="bg1"/>
                </a:solidFill>
                <a:ea typeface="TDTD서울로"/>
                <a:cs typeface="Calibri"/>
              </a:rPr>
              <a:t>DEP(20182693 </a:t>
            </a:r>
            <a:r>
              <a:rPr lang="ko-KR" altLang="en-US" sz="3200" err="1">
                <a:solidFill>
                  <a:schemeClr val="bg1"/>
                </a:solidFill>
                <a:ea typeface="TDTD서울로"/>
                <a:cs typeface="Calibri"/>
              </a:rPr>
              <a:t>곽두현</a:t>
            </a:r>
            <a:r>
              <a:rPr lang="en-US" sz="3200">
                <a:solidFill>
                  <a:schemeClr val="bg1"/>
                </a:solidFill>
                <a:ea typeface="TDTD서울로"/>
                <a:cs typeface="Calibri"/>
              </a:rPr>
              <a:t>, </a:t>
            </a:r>
            <a:endParaRPr lang="ko-KR" altLang="en-US">
              <a:solidFill>
                <a:schemeClr val="bg1"/>
              </a:solidFill>
              <a:cs typeface="Calibri"/>
            </a:endParaRPr>
          </a:p>
          <a:p>
            <a:pPr>
              <a:lnSpc>
                <a:spcPts val="4032"/>
              </a:lnSpc>
            </a:pPr>
            <a:r>
              <a:rPr lang="en-US" sz="3200">
                <a:solidFill>
                  <a:schemeClr val="bg1"/>
                </a:solidFill>
                <a:ea typeface="TDTD서울로"/>
                <a:cs typeface="Calibri"/>
              </a:rPr>
              <a:t>        20201767 </a:t>
            </a:r>
            <a:r>
              <a:rPr lang="ko-KR" altLang="en-US" sz="3200" err="1">
                <a:solidFill>
                  <a:schemeClr val="bg1"/>
                </a:solidFill>
                <a:ea typeface="TDTD서울로"/>
                <a:cs typeface="Calibri"/>
              </a:rPr>
              <a:t>도현선</a:t>
            </a:r>
            <a:r>
              <a:rPr lang="ko-KR" altLang="en-US" sz="3200">
                <a:solidFill>
                  <a:schemeClr val="bg1"/>
                </a:solidFill>
                <a:ea typeface="TDTD서울로"/>
                <a:cs typeface="Calibri"/>
              </a:rPr>
              <a:t>,</a:t>
            </a:r>
            <a:endParaRPr lang="ko-KR">
              <a:solidFill>
                <a:schemeClr val="bg1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ts val="4032"/>
              </a:lnSpc>
            </a:pPr>
            <a:r>
              <a:rPr lang="ko-KR" altLang="en-US" sz="3200">
                <a:solidFill>
                  <a:schemeClr val="bg1"/>
                </a:solidFill>
                <a:ea typeface="TDTD서울로"/>
                <a:cs typeface="Calibri"/>
              </a:rPr>
              <a:t>        20177128 현성진)</a:t>
            </a:r>
            <a:endParaRPr lang="ko-KR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23189" y="9284578"/>
            <a:ext cx="4750260" cy="49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32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DTD서울로"/>
              </a:rPr>
              <a:t> 2023.06.15</a:t>
            </a:r>
            <a:endParaRPr lang="en-US" sz="3200" u="none">
              <a:solidFill>
                <a:srgbClr val="FFFFFF"/>
              </a:solidFill>
              <a:latin typeface="TDTD서울로"/>
            </a:endParaRPr>
          </a:p>
        </p:txBody>
      </p:sp>
      <p:sp>
        <p:nvSpPr>
          <p:cNvPr id="8" name="AutoShape 8"/>
          <p:cNvSpPr/>
          <p:nvPr/>
        </p:nvSpPr>
        <p:spPr>
          <a:xfrm rot="7199999">
            <a:off x="3312028" y="4995863"/>
            <a:ext cx="13862616" cy="0"/>
          </a:xfrm>
          <a:prstGeom prst="line">
            <a:avLst/>
          </a:prstGeom>
          <a:ln w="2952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-187890"/>
            <a:ext cx="3632191" cy="10476512"/>
            <a:chOff x="0" y="-47625"/>
            <a:chExt cx="1787069" cy="27569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7069" cy="2709333"/>
            </a:xfrm>
            <a:custGeom>
              <a:avLst/>
              <a:gdLst/>
              <a:ahLst/>
              <a:cxnLst/>
              <a:rect l="l" t="t" r="r" b="b"/>
              <a:pathLst>
                <a:path w="1787069" h="2709333">
                  <a:moveTo>
                    <a:pt x="0" y="0"/>
                  </a:moveTo>
                  <a:lnTo>
                    <a:pt x="1787069" y="0"/>
                  </a:lnTo>
                  <a:lnTo>
                    <a:pt x="17870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54F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909064" y="8377137"/>
            <a:ext cx="90202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endParaRPr lang="ko-KR" altLang="en-US" sz="4000" u="none" dirty="0">
              <a:solidFill>
                <a:srgbClr val="0154F6"/>
              </a:solidFill>
              <a:ea typeface="TDTD서울로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5244" y="4055044"/>
            <a:ext cx="5755505" cy="1376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54"/>
              </a:lnSpc>
            </a:pPr>
            <a:r>
              <a:rPr lang="ko-KR" altLang="en-US" sz="7500">
                <a:solidFill>
                  <a:srgbClr val="FFFFFF"/>
                </a:solidFill>
                <a:ea typeface="TDTD서울로"/>
                <a:cs typeface="Calibri"/>
              </a:rPr>
              <a:t>데 모 </a:t>
            </a:r>
          </a:p>
        </p:txBody>
      </p:sp>
      <p:pic>
        <p:nvPicPr>
          <p:cNvPr id="2" name="데모">
            <a:hlinkClick r:id="" action="ppaction://media"/>
            <a:extLst>
              <a:ext uri="{FF2B5EF4-FFF2-40B4-BE49-F238E27FC236}">
                <a16:creationId xmlns:a16="http://schemas.microsoft.com/office/drawing/2014/main" id="{9DE9AFC2-E841-6DB0-D50D-A98698D4C2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7940" y="538927"/>
            <a:ext cx="5905302" cy="914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3130504" y="3363257"/>
            <a:ext cx="3524789" cy="35247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2919194" y="5470426"/>
            <a:ext cx="552157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919194" y="5584704"/>
            <a:ext cx="466535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7926772" y="4135381"/>
            <a:ext cx="2016237" cy="2016237"/>
          </a:xfrm>
          <a:custGeom>
            <a:avLst/>
            <a:gdLst/>
            <a:ahLst/>
            <a:cxnLst/>
            <a:rect l="l" t="t" r="r" b="b"/>
            <a:pathLst>
              <a:path w="2016237" h="2016237">
                <a:moveTo>
                  <a:pt x="0" y="0"/>
                </a:moveTo>
                <a:lnTo>
                  <a:pt x="2016237" y="0"/>
                </a:lnTo>
                <a:lnTo>
                  <a:pt x="2016237" y="2016238"/>
                </a:lnTo>
                <a:lnTo>
                  <a:pt x="0" y="2016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399440" y="7473159"/>
            <a:ext cx="3991323" cy="54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ko-KR" altLang="en-US" sz="2850">
                <a:solidFill>
                  <a:srgbClr val="FFFFFF"/>
                </a:solidFill>
                <a:ea typeface="TDTD서울로"/>
                <a:cs typeface="Calibri"/>
              </a:rPr>
              <a:t>건강관리 안내 서비스</a:t>
            </a:r>
            <a:endParaRPr lang="en-US" sz="2850" u="none">
              <a:solidFill>
                <a:srgbClr val="FFFFFF"/>
              </a:solidFill>
              <a:ea typeface="TDTD서울로"/>
              <a:cs typeface="Cali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99440" y="8293100"/>
            <a:ext cx="3991323" cy="31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ko-KR" altLang="en-US" sz="1950">
                <a:solidFill>
                  <a:srgbClr val="FFFFFF"/>
                </a:solidFill>
                <a:ea typeface="윤고딕 B"/>
                <a:cs typeface="Calibri"/>
              </a:rPr>
              <a:t>자세 이외에도 유용한 건강정보 제공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09617" y="7473159"/>
            <a:ext cx="3991323" cy="54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ko-KR" altLang="en-US" sz="2850">
                <a:solidFill>
                  <a:srgbClr val="FFFFFF"/>
                </a:solidFill>
                <a:ea typeface="TDTD서울로"/>
                <a:cs typeface="Calibri"/>
              </a:rPr>
              <a:t>이어폰 알림 구현 </a:t>
            </a:r>
            <a:endParaRPr lang="en-US" sz="2850" u="none">
              <a:solidFill>
                <a:srgbClr val="FFFFFF"/>
              </a:solidFill>
              <a:ea typeface="TDTD서울로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209617" y="8293100"/>
            <a:ext cx="3991323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999" err="1">
                <a:solidFill>
                  <a:srgbClr val="FFFFFF"/>
                </a:solidFill>
                <a:ea typeface="윤고딕 B"/>
              </a:rPr>
              <a:t>제목에</a:t>
            </a:r>
            <a:r>
              <a:rPr lang="en-US" sz="1999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1999" err="1">
                <a:solidFill>
                  <a:srgbClr val="FFFFFF"/>
                </a:solidFill>
                <a:ea typeface="윤고딕 B"/>
              </a:rPr>
              <a:t>대한</a:t>
            </a:r>
            <a:r>
              <a:rPr lang="en-US" sz="1999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1999" err="1">
                <a:solidFill>
                  <a:srgbClr val="FFFFFF"/>
                </a:solidFill>
                <a:ea typeface="윤고딕 B"/>
              </a:rPr>
              <a:t>추가</a:t>
            </a:r>
            <a:r>
              <a:rPr lang="en-US" sz="1999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1999" err="1">
                <a:solidFill>
                  <a:srgbClr val="FFFFFF"/>
                </a:solidFill>
                <a:ea typeface="윤고딕 B"/>
              </a:rPr>
              <a:t>설명을</a:t>
            </a:r>
          </a:p>
          <a:p>
            <a:pPr algn="ctr">
              <a:lnSpc>
                <a:spcPts val="2599"/>
              </a:lnSpc>
            </a:pPr>
            <a:r>
              <a:rPr lang="en-US" sz="1999" err="1">
                <a:solidFill>
                  <a:srgbClr val="FFFFFF"/>
                </a:solidFill>
                <a:ea typeface="윤고딕 B"/>
              </a:rPr>
              <a:t>입력해</a:t>
            </a:r>
            <a:r>
              <a:rPr lang="en-US" sz="1999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1999" err="1">
                <a:solidFill>
                  <a:srgbClr val="FFFFFF"/>
                </a:solidFill>
                <a:ea typeface="윤고딕 B"/>
              </a:rPr>
              <a:t>주세요</a:t>
            </a:r>
          </a:p>
          <a:p>
            <a:pPr algn="ctr">
              <a:lnSpc>
                <a:spcPts val="2599"/>
              </a:lnSpc>
            </a:pPr>
            <a:endParaRPr lang="en-US" sz="1999">
              <a:solidFill>
                <a:srgbClr val="FFFFFF"/>
              </a:solidFill>
              <a:ea typeface="윤고딕 B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897236" y="7473159"/>
            <a:ext cx="3991323" cy="54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ko-KR" altLang="en-US" sz="2850">
                <a:solidFill>
                  <a:srgbClr val="FFFFFF"/>
                </a:solidFill>
                <a:ea typeface="TDTD서울로"/>
              </a:rPr>
              <a:t>무선</a:t>
            </a:r>
            <a:r>
              <a:rPr lang="en-US" sz="2850">
                <a:solidFill>
                  <a:srgbClr val="FFFFFF"/>
                </a:solidFill>
                <a:ea typeface="TDTD서울로"/>
              </a:rPr>
              <a:t> </a:t>
            </a:r>
            <a:r>
              <a:rPr lang="ko-KR" altLang="en-US" sz="2850">
                <a:solidFill>
                  <a:srgbClr val="FFFFFF"/>
                </a:solidFill>
                <a:ea typeface="TDTD서울로"/>
              </a:rPr>
              <a:t>블루투스</a:t>
            </a:r>
            <a:endParaRPr lang="en-US" sz="2850" u="none">
              <a:solidFill>
                <a:srgbClr val="FFFFFF"/>
              </a:solidFill>
              <a:ea typeface="TDTD서울로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897236" y="8293100"/>
            <a:ext cx="3991323" cy="65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ko-KR" altLang="en-US" sz="1950">
                <a:solidFill>
                  <a:srgbClr val="FFFFFF"/>
                </a:solidFill>
                <a:ea typeface="윤고딕 B"/>
              </a:rPr>
              <a:t>무선 연결하여 자유로운 자세 가능</a:t>
            </a:r>
            <a:endParaRPr lang="en-US" sz="1950">
              <a:solidFill>
                <a:srgbClr val="FFFFFF"/>
              </a:solidFill>
              <a:ea typeface="윤고딕 B"/>
              <a:cs typeface="Calibri"/>
            </a:endParaRPr>
          </a:p>
          <a:p>
            <a:pPr algn="ctr">
              <a:lnSpc>
                <a:spcPts val="2599"/>
              </a:lnSpc>
            </a:pPr>
            <a:endParaRPr lang="en-US" sz="1999">
              <a:solidFill>
                <a:srgbClr val="FFFFFF"/>
              </a:solidFill>
              <a:ea typeface="윤고딕 B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845483" y="745074"/>
            <a:ext cx="14597034" cy="149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ko-KR" altLang="en-US" sz="8000">
                <a:solidFill>
                  <a:srgbClr val="FFFFFF"/>
                </a:solidFill>
                <a:ea typeface="TDTD서울로"/>
                <a:cs typeface="Calibri"/>
              </a:rPr>
              <a:t>향후</a:t>
            </a:r>
            <a:r>
              <a:rPr lang="en-US" sz="8000">
                <a:solidFill>
                  <a:srgbClr val="FFFFFF"/>
                </a:solidFill>
                <a:ea typeface="TDTD서울로"/>
                <a:cs typeface="Calibri"/>
              </a:rPr>
              <a:t> </a:t>
            </a:r>
            <a:r>
              <a:rPr lang="ko-KR" altLang="en-US" sz="8000">
                <a:solidFill>
                  <a:srgbClr val="FFFFFF"/>
                </a:solidFill>
                <a:ea typeface="TDTD서울로"/>
                <a:cs typeface="Calibri"/>
              </a:rPr>
              <a:t>계획</a:t>
            </a:r>
            <a:endParaRPr lang="en-US" sz="8000" u="none">
              <a:solidFill>
                <a:srgbClr val="FFFFFF"/>
              </a:solidFill>
              <a:ea typeface="TDTD서울로"/>
              <a:cs typeface="Calibri"/>
            </a:endParaRPr>
          </a:p>
        </p:txBody>
      </p:sp>
      <p:pic>
        <p:nvPicPr>
          <p:cNvPr id="29" name="그림 29">
            <a:extLst>
              <a:ext uri="{FF2B5EF4-FFF2-40B4-BE49-F238E27FC236}">
                <a16:creationId xmlns:a16="http://schemas.microsoft.com/office/drawing/2014/main" id="{8027CBB5-2A31-A45B-0E65-549E4139F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222" y="3553049"/>
            <a:ext cx="2743200" cy="3200400"/>
          </a:xfrm>
          <a:prstGeom prst="rect">
            <a:avLst/>
          </a:prstGeom>
        </p:spPr>
      </p:pic>
      <p:pic>
        <p:nvPicPr>
          <p:cNvPr id="30" name="그림 30">
            <a:extLst>
              <a:ext uri="{FF2B5EF4-FFF2-40B4-BE49-F238E27FC236}">
                <a16:creationId xmlns:a16="http://schemas.microsoft.com/office/drawing/2014/main" id="{4CA973B4-EFFC-4CD2-36B1-B1F54F032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743" y="3899783"/>
            <a:ext cx="2743200" cy="2456121"/>
          </a:xfrm>
          <a:prstGeom prst="rect">
            <a:avLst/>
          </a:prstGeom>
        </p:spPr>
      </p:pic>
      <p:pic>
        <p:nvPicPr>
          <p:cNvPr id="31" name="그림 31">
            <a:extLst>
              <a:ext uri="{FF2B5EF4-FFF2-40B4-BE49-F238E27FC236}">
                <a16:creationId xmlns:a16="http://schemas.microsoft.com/office/drawing/2014/main" id="{092C4848-B72F-8261-3405-FB63B8FEA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1455" y="4164318"/>
            <a:ext cx="1613378" cy="19427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559" y="3675293"/>
            <a:ext cx="13258883" cy="152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74"/>
              </a:lnSpc>
            </a:pPr>
            <a:r>
              <a:rPr lang="en-US" sz="9442">
                <a:solidFill>
                  <a:srgbClr val="FFFFFF"/>
                </a:solidFill>
                <a:latin typeface="TDTD서울로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89628" y="5558350"/>
            <a:ext cx="8508744" cy="10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77"/>
              </a:lnSpc>
            </a:pPr>
            <a:r>
              <a:rPr lang="en-US" sz="8000">
                <a:solidFill>
                  <a:srgbClr val="FFFFFF"/>
                </a:solidFill>
                <a:ea typeface="TDTD서울로"/>
              </a:rPr>
              <a:t>Q&amp;A</a:t>
            </a:r>
            <a:endParaRPr lang="en-US" sz="8000">
              <a:solidFill>
                <a:srgbClr val="FFFFFF"/>
              </a:solidFill>
              <a:ea typeface="TDTD서울로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874068" cy="10287000"/>
            <a:chOff x="0" y="0"/>
            <a:chExt cx="1547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7080" cy="2709333"/>
            </a:xfrm>
            <a:custGeom>
              <a:avLst/>
              <a:gdLst/>
              <a:ahLst/>
              <a:cxnLst/>
              <a:rect l="l" t="t" r="r" b="b"/>
              <a:pathLst>
                <a:path w="1547080" h="2709333">
                  <a:moveTo>
                    <a:pt x="0" y="0"/>
                  </a:moveTo>
                  <a:lnTo>
                    <a:pt x="1547080" y="0"/>
                  </a:lnTo>
                  <a:lnTo>
                    <a:pt x="1547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54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12801" y="4565903"/>
            <a:ext cx="4848466" cy="917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6"/>
              </a:lnSpc>
              <a:spcBef>
                <a:spcPct val="0"/>
              </a:spcBef>
            </a:pPr>
            <a:r>
              <a:rPr lang="en-US" sz="5791" u="none">
                <a:solidFill>
                  <a:srgbClr val="FFFFFF"/>
                </a:solidFill>
                <a:latin typeface="TDTD서울로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9853" y="861846"/>
            <a:ext cx="9442364" cy="10748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프로젝트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 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목표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및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개요</a:t>
            </a:r>
            <a:endParaRPr lang="en-US" altLang="ko-KR" sz="5400">
              <a:solidFill>
                <a:srgbClr val="0154F6"/>
              </a:solidFill>
              <a:ea typeface="TDTD서울로"/>
              <a:cs typeface="Calibri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전체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시스템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구성도</a:t>
            </a:r>
            <a:endParaRPr lang="en-US" altLang="ko-KR" sz="5400">
              <a:solidFill>
                <a:srgbClr val="0154F6"/>
              </a:solidFill>
              <a:ea typeface="TDTD서울로"/>
              <a:cs typeface="Calibri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주요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기능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및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설명</a:t>
            </a:r>
            <a:endParaRPr lang="en-US" altLang="ko-KR" sz="5400">
              <a:solidFill>
                <a:srgbClr val="0154F6"/>
              </a:solidFill>
              <a:ea typeface="TDTD서울로"/>
              <a:cs typeface="Calibri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팀원의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역할</a:t>
            </a:r>
            <a:endParaRPr lang="en-US" altLang="ko-KR" sz="5400">
              <a:solidFill>
                <a:srgbClr val="0154F6"/>
              </a:solidFill>
              <a:ea typeface="TDTD서울로"/>
              <a:cs typeface="Calibri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시스템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성능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테스트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결과</a:t>
            </a:r>
            <a:endParaRPr lang="en-US" altLang="ko-KR" sz="5400">
              <a:solidFill>
                <a:srgbClr val="0154F6"/>
              </a:solidFill>
              <a:ea typeface="TDTD서울로"/>
              <a:cs typeface="Calibri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데모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 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향후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en-US" altLang="ko-KR" sz="5400" err="1">
                <a:solidFill>
                  <a:srgbClr val="0154F6"/>
                </a:solidFill>
                <a:ea typeface="TDTD서울로"/>
                <a:cs typeface="Calibri"/>
              </a:rPr>
              <a:t>계획</a:t>
            </a:r>
            <a:r>
              <a:rPr lang="en-US" altLang="ko-KR" sz="5400">
                <a:solidFill>
                  <a:srgbClr val="0154F6"/>
                </a:solidFill>
                <a:ea typeface="TDTD서울로"/>
                <a:cs typeface="Calibri"/>
              </a:rPr>
              <a:t> 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sz="5400">
              <a:solidFill>
                <a:srgbClr val="0154F6"/>
              </a:solidFill>
              <a:ea typeface="TDTD서울로"/>
              <a:cs typeface="Calibri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en-US" sz="3750">
              <a:solidFill>
                <a:srgbClr val="0154F6"/>
              </a:solidFill>
              <a:ea typeface="TDTD서울로"/>
              <a:cs typeface="Calibr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19164" y="858624"/>
            <a:ext cx="1421755" cy="860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5400" u="none">
                <a:solidFill>
                  <a:srgbClr val="0154F6"/>
                </a:solidFill>
                <a:latin typeface="TDTD서울로"/>
              </a:rPr>
              <a:t>01</a:t>
            </a:r>
            <a:endParaRPr lang="ko-KR" altLang="en-US">
              <a:cs typeface="Calibri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5400">
                <a:solidFill>
                  <a:srgbClr val="0154F6"/>
                </a:solidFill>
                <a:latin typeface="TDTD서울로"/>
                <a:ea typeface="TDTD서울로"/>
              </a:rPr>
              <a:t>02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5400">
                <a:solidFill>
                  <a:srgbClr val="0154F6"/>
                </a:solidFill>
                <a:latin typeface="TDTD서울로"/>
                <a:ea typeface="TDTD서울로"/>
              </a:rPr>
              <a:t>03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5400">
                <a:solidFill>
                  <a:srgbClr val="0154F6"/>
                </a:solidFill>
                <a:latin typeface="TDTD서울로"/>
                <a:ea typeface="TDTD서울로"/>
              </a:rPr>
              <a:t>04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5400">
                <a:solidFill>
                  <a:srgbClr val="0154F6"/>
                </a:solidFill>
                <a:latin typeface="TDTD서울로"/>
                <a:ea typeface="TDTD서울로"/>
              </a:rPr>
              <a:t>05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5400">
                <a:solidFill>
                  <a:srgbClr val="0154F6"/>
                </a:solidFill>
                <a:latin typeface="TDTD서울로"/>
                <a:ea typeface="TDTD서울로"/>
              </a:rPr>
              <a:t>06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5400">
                <a:solidFill>
                  <a:srgbClr val="0154F6"/>
                </a:solidFill>
                <a:latin typeface="TDTD서울로"/>
                <a:ea typeface="TDTD서울로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25248" y="-155373"/>
            <a:ext cx="14312051" cy="10597746"/>
            <a:chOff x="0" y="0"/>
            <a:chExt cx="823253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3253" cy="609600"/>
            </a:xfrm>
            <a:custGeom>
              <a:avLst/>
              <a:gdLst/>
              <a:ahLst/>
              <a:cxnLst/>
              <a:rect l="l" t="t" r="r" b="b"/>
              <a:pathLst>
                <a:path w="823253" h="609600">
                  <a:moveTo>
                    <a:pt x="203200" y="0"/>
                  </a:moveTo>
                  <a:lnTo>
                    <a:pt x="823253" y="0"/>
                  </a:lnTo>
                  <a:lnTo>
                    <a:pt x="62005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14551" y="1709659"/>
            <a:ext cx="10043995" cy="5474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17"/>
              </a:lnSpc>
            </a:pPr>
            <a:r>
              <a:rPr lang="ko-KR" altLang="en-US" sz="11400">
                <a:solidFill>
                  <a:srgbClr val="0154F6"/>
                </a:solidFill>
                <a:ea typeface="TDTD서울로"/>
                <a:cs typeface="Calibri"/>
              </a:rPr>
              <a:t>자세에 따른</a:t>
            </a:r>
          </a:p>
          <a:p>
            <a:pPr>
              <a:lnSpc>
                <a:spcPts val="14416"/>
              </a:lnSpc>
            </a:pPr>
            <a:r>
              <a:rPr lang="ko-KR" altLang="en-US" sz="11400">
                <a:solidFill>
                  <a:srgbClr val="0154F6"/>
                </a:solidFill>
                <a:ea typeface="TDTD서울로"/>
                <a:cs typeface="Calibri"/>
              </a:rPr>
              <a:t>알람 서비스</a:t>
            </a:r>
          </a:p>
          <a:p>
            <a:pPr>
              <a:lnSpc>
                <a:spcPts val="14416"/>
              </a:lnSpc>
            </a:pPr>
            <a:r>
              <a:rPr lang="ko-KR" altLang="en-US" sz="11400">
                <a:solidFill>
                  <a:srgbClr val="0154F6"/>
                </a:solidFill>
                <a:ea typeface="TDTD서울로"/>
                <a:cs typeface="Calibri"/>
              </a:rPr>
              <a:t>제공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4551" y="9284578"/>
            <a:ext cx="5432453" cy="499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2"/>
              </a:lnSpc>
            </a:pPr>
            <a:r>
              <a:rPr lang="ko-KR" altLang="en-US" sz="3200">
                <a:solidFill>
                  <a:srgbClr val="0154F6"/>
                </a:solidFill>
                <a:ea typeface="TDTD서울로"/>
              </a:rPr>
              <a:t>팀</a:t>
            </a:r>
            <a:r>
              <a:rPr lang="en-US" sz="3200">
                <a:solidFill>
                  <a:srgbClr val="0154F6"/>
                </a:solidFill>
                <a:ea typeface="TDTD서울로"/>
              </a:rPr>
              <a:t> DEP </a:t>
            </a:r>
            <a:endParaRPr lang="en-US" sz="3200">
              <a:solidFill>
                <a:srgbClr val="0154F6"/>
              </a:solidFill>
              <a:ea typeface="TDTD서울로"/>
              <a:cs typeface="Calibri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5B7954-4916-C8F6-C564-B05B41768794}"/>
              </a:ext>
            </a:extLst>
          </p:cNvPr>
          <p:cNvSpPr/>
          <p:nvPr/>
        </p:nvSpPr>
        <p:spPr>
          <a:xfrm>
            <a:off x="11405221" y="1423360"/>
            <a:ext cx="4464169" cy="72030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9" descr="직사각형이(가) 표시된 사진&#10;&#10;자동 생성된 설명">
            <a:extLst>
              <a:ext uri="{FF2B5EF4-FFF2-40B4-BE49-F238E27FC236}">
                <a16:creationId xmlns:a16="http://schemas.microsoft.com/office/drawing/2014/main" id="{87EF1513-D24A-C902-9552-4FAFFB2B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797" y="2366783"/>
            <a:ext cx="4159009" cy="5553434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D80687B-28AC-A60E-3AC7-861431ACBD4D}"/>
              </a:ext>
            </a:extLst>
          </p:cNvPr>
          <p:cNvSpPr/>
          <p:nvPr/>
        </p:nvSpPr>
        <p:spPr>
          <a:xfrm>
            <a:off x="13314963" y="7893170"/>
            <a:ext cx="625415" cy="60384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5">
            <a:extLst>
              <a:ext uri="{FF2B5EF4-FFF2-40B4-BE49-F238E27FC236}">
                <a16:creationId xmlns:a16="http://schemas.microsoft.com/office/drawing/2014/main" id="{2D15AF6E-E1A2-549C-6927-611A0696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372" y="5148396"/>
            <a:ext cx="4243526" cy="2813475"/>
          </a:xfrm>
          <a:prstGeom prst="rect">
            <a:avLst/>
          </a:prstGeom>
        </p:spPr>
      </p:pic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42820319-1538-F13D-AB32-B40AA462EEAF}"/>
              </a:ext>
            </a:extLst>
          </p:cNvPr>
          <p:cNvSpPr/>
          <p:nvPr/>
        </p:nvSpPr>
        <p:spPr>
          <a:xfrm flipH="1">
            <a:off x="12245380" y="2700964"/>
            <a:ext cx="3234906" cy="2005642"/>
          </a:xfrm>
          <a:prstGeom prst="wedgeRound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4" descr="로고이(가) 표시된 사진&#10;&#10;자동 생성된 설명">
            <a:extLst>
              <a:ext uri="{FF2B5EF4-FFF2-40B4-BE49-F238E27FC236}">
                <a16:creationId xmlns:a16="http://schemas.microsoft.com/office/drawing/2014/main" id="{95C2FB7E-226D-5931-DC9D-90FDFCCDC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531" y="2834335"/>
            <a:ext cx="2327564" cy="17775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0" y="0"/>
            <a:ext cx="18288000" cy="428050"/>
            <a:chOff x="0" y="0"/>
            <a:chExt cx="4816593" cy="1127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12738"/>
            </a:xfrm>
            <a:custGeom>
              <a:avLst/>
              <a:gdLst/>
              <a:ahLst/>
              <a:cxnLst/>
              <a:rect l="l" t="t" r="r" b="b"/>
              <a:pathLst>
                <a:path w="4816592" h="112738">
                  <a:moveTo>
                    <a:pt x="0" y="0"/>
                  </a:moveTo>
                  <a:lnTo>
                    <a:pt x="4816592" y="0"/>
                  </a:lnTo>
                  <a:lnTo>
                    <a:pt x="4816592" y="112738"/>
                  </a:lnTo>
                  <a:lnTo>
                    <a:pt x="0" y="112738"/>
                  </a:lnTo>
                  <a:close/>
                </a:path>
              </a:pathLst>
            </a:custGeom>
            <a:solidFill>
              <a:srgbClr val="0154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45483" y="745074"/>
            <a:ext cx="14597034" cy="149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ko-KR" altLang="en-US" sz="8000">
                <a:solidFill>
                  <a:srgbClr val="0154F6"/>
                </a:solidFill>
                <a:ea typeface="TDTD서울로"/>
                <a:cs typeface="Calibri"/>
              </a:rPr>
              <a:t>프로젝트 목표 및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95043" y="7473159"/>
            <a:ext cx="3991323" cy="54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ko-KR" altLang="en-US" sz="2850">
                <a:solidFill>
                  <a:srgbClr val="0154F6"/>
                </a:solidFill>
                <a:ea typeface="TDTD서울로"/>
                <a:cs typeface="Calibri"/>
              </a:rPr>
              <a:t>배경   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32812" y="7363556"/>
            <a:ext cx="3991323" cy="54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ko-KR" altLang="en-US" sz="2850">
                <a:solidFill>
                  <a:srgbClr val="0154F6"/>
                </a:solidFill>
                <a:latin typeface="TDTD서울로"/>
                <a:ea typeface="TDTD서울로"/>
              </a:rPr>
              <a:t>목표  </a:t>
            </a:r>
            <a:endParaRPr lang="en-US" sz="2899">
              <a:solidFill>
                <a:srgbClr val="0154F6"/>
              </a:solidFill>
              <a:latin typeface="TDTD서울로"/>
              <a:ea typeface="TDTD서울로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795043" y="8293100"/>
            <a:ext cx="399132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599"/>
              </a:lnSpc>
              <a:buFont typeface="Calibri"/>
              <a:buChar char="-"/>
            </a:pPr>
            <a:r>
              <a:rPr lang="ko-KR" altLang="en-US" sz="1950" dirty="0">
                <a:solidFill>
                  <a:srgbClr val="0154F6"/>
                </a:solidFill>
                <a:ea typeface="윤고딕 B"/>
              </a:rPr>
              <a:t>전자기기 사용량 증가  </a:t>
            </a:r>
          </a:p>
          <a:p>
            <a:pPr marL="342900" indent="-342900" algn="ctr">
              <a:lnSpc>
                <a:spcPts val="2599"/>
              </a:lnSpc>
              <a:buFont typeface="Calibri"/>
              <a:buChar char="-"/>
            </a:pPr>
            <a:r>
              <a:rPr lang="ko-KR" altLang="en-US" sz="1950" dirty="0">
                <a:solidFill>
                  <a:srgbClr val="0154F6"/>
                </a:solidFill>
                <a:ea typeface="윤고딕 B"/>
              </a:rPr>
              <a:t>오랫동안 </a:t>
            </a:r>
            <a:r>
              <a:rPr lang="ko-KR" altLang="en-US" sz="1950" dirty="0" smtClean="0">
                <a:solidFill>
                  <a:srgbClr val="0154F6"/>
                </a:solidFill>
                <a:ea typeface="윤고딕 B"/>
              </a:rPr>
              <a:t>잘못된 </a:t>
            </a:r>
            <a:r>
              <a:rPr lang="ko-KR" altLang="en-US" sz="1950" dirty="0">
                <a:solidFill>
                  <a:srgbClr val="0154F6"/>
                </a:solidFill>
                <a:ea typeface="윤고딕 B"/>
              </a:rPr>
              <a:t>자세 유지    </a:t>
            </a:r>
            <a:endParaRPr lang="ko-KR" altLang="en-US" sz="1950" dirty="0">
              <a:solidFill>
                <a:srgbClr val="0154F6"/>
              </a:solidFill>
              <a:ea typeface="윤고딕 B"/>
              <a:cs typeface="Calibr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76237" y="8293100"/>
            <a:ext cx="430447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2599"/>
              </a:lnSpc>
              <a:buFont typeface="Calibri"/>
              <a:buChar char="-"/>
            </a:pPr>
            <a:r>
              <a:rPr lang="ko-KR" altLang="en-US" sz="1950" smtClean="0">
                <a:solidFill>
                  <a:srgbClr val="0154F6"/>
                </a:solidFill>
                <a:ea typeface="윤고딕 B"/>
                <a:cs typeface="Calibri"/>
              </a:rPr>
              <a:t>사용자의 나쁜 자세 </a:t>
            </a:r>
            <a:r>
              <a:rPr lang="ko-KR" altLang="en-US" sz="1950" dirty="0">
                <a:solidFill>
                  <a:srgbClr val="0154F6"/>
                </a:solidFill>
                <a:ea typeface="윤고딕 B"/>
                <a:cs typeface="Calibri"/>
              </a:rPr>
              <a:t>파악</a:t>
            </a:r>
            <a:endParaRPr lang="ko-KR" dirty="0">
              <a:solidFill>
                <a:srgbClr val="000000"/>
              </a:solidFill>
              <a:ea typeface="맑은 고딕" panose="020B0503020000020004" pitchFamily="34" charset="-127"/>
              <a:cs typeface="Calibri"/>
            </a:endParaRPr>
          </a:p>
          <a:p>
            <a:pPr marL="342900" indent="-342900" algn="ctr">
              <a:lnSpc>
                <a:spcPts val="2599"/>
              </a:lnSpc>
              <a:buFont typeface="Calibri"/>
              <a:buChar char="-"/>
            </a:pPr>
            <a:r>
              <a:rPr lang="ko-KR" altLang="en-US" sz="1950" dirty="0">
                <a:solidFill>
                  <a:srgbClr val="0154F6"/>
                </a:solidFill>
                <a:ea typeface="윤고딕 B"/>
                <a:cs typeface="Calibri"/>
              </a:rPr>
              <a:t>교정할 수 있도록 </a:t>
            </a:r>
            <a:r>
              <a:rPr lang="ko-KR" altLang="en-US" sz="1950" dirty="0" err="1">
                <a:solidFill>
                  <a:srgbClr val="0154F6"/>
                </a:solidFill>
                <a:ea typeface="윤고딕 B"/>
                <a:cs typeface="Calibri"/>
              </a:rPr>
              <a:t>알람</a:t>
            </a:r>
            <a:r>
              <a:rPr lang="ko-KR" altLang="en-US" sz="1950" dirty="0">
                <a:solidFill>
                  <a:srgbClr val="0154F6"/>
                </a:solidFill>
                <a:ea typeface="윤고딕 B"/>
                <a:cs typeface="Calibri"/>
              </a:rPr>
              <a:t> 서비스 제공  </a:t>
            </a:r>
          </a:p>
          <a:p>
            <a:pPr algn="ctr">
              <a:lnSpc>
                <a:spcPts val="2599"/>
              </a:lnSpc>
            </a:pPr>
            <a:endParaRPr lang="ko-KR" altLang="en-US" sz="1950" dirty="0">
              <a:solidFill>
                <a:srgbClr val="0154F6"/>
              </a:solidFill>
              <a:ea typeface="윤고딕 B"/>
              <a:cs typeface="Calibri"/>
            </a:endParaRPr>
          </a:p>
        </p:txBody>
      </p:sp>
      <p:pic>
        <p:nvPicPr>
          <p:cNvPr id="20" name="그림 20" descr="텍스트, 가구이(가) 표시된 사진&#10;&#10;자동 생성된 설명">
            <a:extLst>
              <a:ext uri="{FF2B5EF4-FFF2-40B4-BE49-F238E27FC236}">
                <a16:creationId xmlns:a16="http://schemas.microsoft.com/office/drawing/2014/main" id="{0E22E493-F5B4-03EF-F368-2F5F15EAB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82" y="3458209"/>
            <a:ext cx="5436295" cy="3370580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B496A8B8-B9C6-4CE3-28A9-4E2DA117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276" y="37719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0"/>
            <a:ext cx="18288000" cy="505478"/>
            <a:chOff x="0" y="0"/>
            <a:chExt cx="4816593" cy="1331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33130"/>
            </a:xfrm>
            <a:custGeom>
              <a:avLst/>
              <a:gdLst/>
              <a:ahLst/>
              <a:cxnLst/>
              <a:rect l="l" t="t" r="r" b="b"/>
              <a:pathLst>
                <a:path w="4816592" h="133130">
                  <a:moveTo>
                    <a:pt x="0" y="0"/>
                  </a:moveTo>
                  <a:lnTo>
                    <a:pt x="4816592" y="0"/>
                  </a:lnTo>
                  <a:lnTo>
                    <a:pt x="4816592" y="133130"/>
                  </a:lnTo>
                  <a:lnTo>
                    <a:pt x="0" y="133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50685" y="7375252"/>
            <a:ext cx="37116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ea typeface="TDTD서울로"/>
              </a:rPr>
              <a:t>입찰방식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88170" y="7375252"/>
            <a:ext cx="37116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900" u="none">
                <a:solidFill>
                  <a:srgbClr val="FFFFFF"/>
                </a:solidFill>
                <a:ea typeface="TDTD서울로"/>
              </a:rPr>
              <a:t>소재형식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5655" y="7375252"/>
            <a:ext cx="37116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900" u="none">
                <a:solidFill>
                  <a:srgbClr val="FFFFFF"/>
                </a:solidFill>
                <a:ea typeface="TDTD서울로"/>
              </a:rPr>
              <a:t>랜딩페이지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0"/>
            <a:ext cx="18288000" cy="428050"/>
            <a:chOff x="0" y="0"/>
            <a:chExt cx="4816593" cy="1127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112738"/>
            </a:xfrm>
            <a:custGeom>
              <a:avLst/>
              <a:gdLst/>
              <a:ahLst/>
              <a:cxnLst/>
              <a:rect l="l" t="t" r="r" b="b"/>
              <a:pathLst>
                <a:path w="4816592" h="112738">
                  <a:moveTo>
                    <a:pt x="0" y="0"/>
                  </a:moveTo>
                  <a:lnTo>
                    <a:pt x="4816592" y="0"/>
                  </a:lnTo>
                  <a:lnTo>
                    <a:pt x="4816592" y="112738"/>
                  </a:lnTo>
                  <a:lnTo>
                    <a:pt x="0" y="112738"/>
                  </a:lnTo>
                  <a:close/>
                </a:path>
              </a:pathLst>
            </a:custGeom>
            <a:solidFill>
              <a:srgbClr val="0154F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45483" y="745074"/>
            <a:ext cx="14597034" cy="149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ko-KR" altLang="en-US" sz="8000" err="1">
                <a:solidFill>
                  <a:srgbClr val="0154F6"/>
                </a:solidFill>
                <a:ea typeface="TDTD서울로"/>
                <a:cs typeface="Calibri"/>
              </a:rPr>
              <a:t>전체</a:t>
            </a:r>
            <a:r>
              <a:rPr lang="en-US" sz="80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ko-KR" altLang="en-US" sz="8000" err="1">
                <a:solidFill>
                  <a:srgbClr val="0154F6"/>
                </a:solidFill>
                <a:ea typeface="TDTD서울로"/>
                <a:cs typeface="Calibri"/>
              </a:rPr>
              <a:t>시스템</a:t>
            </a:r>
            <a:r>
              <a:rPr lang="en-US" sz="8000">
                <a:solidFill>
                  <a:srgbClr val="0154F6"/>
                </a:solidFill>
                <a:ea typeface="TDTD서울로"/>
                <a:cs typeface="Calibri"/>
              </a:rPr>
              <a:t> </a:t>
            </a:r>
            <a:r>
              <a:rPr lang="ko-KR" altLang="en-US" sz="8000">
                <a:solidFill>
                  <a:srgbClr val="0154F6"/>
                </a:solidFill>
                <a:ea typeface="TDTD서울로"/>
                <a:cs typeface="Calibri"/>
              </a:rPr>
              <a:t>구성</a:t>
            </a:r>
            <a:endParaRPr lang="en-US" sz="8000">
              <a:solidFill>
                <a:srgbClr val="0154F6"/>
              </a:solidFill>
              <a:ea typeface="TDTD서울로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10853" y="8091900"/>
            <a:ext cx="3991323" cy="79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9"/>
              </a:lnSpc>
            </a:pPr>
            <a:r>
              <a:rPr lang="en-US" sz="1999">
                <a:solidFill>
                  <a:srgbClr val="FFFFFF"/>
                </a:solidFill>
                <a:ea typeface="윤고딕 B"/>
              </a:rPr>
              <a:t>토론하고자 하는 내용을</a:t>
            </a:r>
          </a:p>
          <a:p>
            <a:pPr algn="ctr">
              <a:lnSpc>
                <a:spcPts val="3259"/>
              </a:lnSpc>
            </a:pPr>
            <a:r>
              <a:rPr lang="en-US" sz="1999">
                <a:solidFill>
                  <a:srgbClr val="FFFFFF"/>
                </a:solidFill>
                <a:ea typeface="윤고딕 B"/>
              </a:rPr>
              <a:t>간략하게 설명해 주세요.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48338" y="8091900"/>
            <a:ext cx="3991323" cy="79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1999" u="none">
                <a:solidFill>
                  <a:srgbClr val="FFFFFF"/>
                </a:solidFill>
                <a:ea typeface="윤고딕 B"/>
              </a:rPr>
              <a:t>토론하고자 하는 내용을</a:t>
            </a:r>
          </a:p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1999" u="none">
                <a:solidFill>
                  <a:srgbClr val="FFFFFF"/>
                </a:solidFill>
                <a:ea typeface="윤고딕 B"/>
              </a:rPr>
              <a:t>간략하게 설명해 주세요.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20787" y="8091900"/>
            <a:ext cx="3921730" cy="79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1999" u="none">
                <a:solidFill>
                  <a:srgbClr val="FFFFFF"/>
                </a:solidFill>
                <a:ea typeface="윤고딕 B"/>
              </a:rPr>
              <a:t>토론하고자 하는 내용을</a:t>
            </a:r>
          </a:p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1999" u="none">
                <a:solidFill>
                  <a:srgbClr val="FFFFFF"/>
                </a:solidFill>
                <a:ea typeface="윤고딕 B"/>
              </a:rPr>
              <a:t>간략하게 설명해 주세요.</a:t>
            </a:r>
          </a:p>
        </p:txBody>
      </p:sp>
      <p:pic>
        <p:nvPicPr>
          <p:cNvPr id="2" name="그림 2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05DBFD9A-A768-E754-AB18-FAB5233B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65" y="2831356"/>
            <a:ext cx="9514935" cy="70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4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0"/>
            <a:ext cx="18288000" cy="505478"/>
            <a:chOff x="0" y="0"/>
            <a:chExt cx="4816593" cy="1331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33130"/>
            </a:xfrm>
            <a:custGeom>
              <a:avLst/>
              <a:gdLst/>
              <a:ahLst/>
              <a:cxnLst/>
              <a:rect l="l" t="t" r="r" b="b"/>
              <a:pathLst>
                <a:path w="4816592" h="133130">
                  <a:moveTo>
                    <a:pt x="0" y="0"/>
                  </a:moveTo>
                  <a:lnTo>
                    <a:pt x="4816592" y="0"/>
                  </a:lnTo>
                  <a:lnTo>
                    <a:pt x="4816592" y="133130"/>
                  </a:lnTo>
                  <a:lnTo>
                    <a:pt x="0" y="133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50685" y="7375252"/>
            <a:ext cx="37116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ea typeface="TDTD서울로"/>
              </a:rPr>
              <a:t>입찰방식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88170" y="7375252"/>
            <a:ext cx="37116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900" u="none">
                <a:solidFill>
                  <a:srgbClr val="FFFFFF"/>
                </a:solidFill>
                <a:ea typeface="TDTD서울로"/>
              </a:rPr>
              <a:t>소재형식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5655" y="7375252"/>
            <a:ext cx="37116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r>
              <a:rPr lang="en-US" sz="2900" u="none">
                <a:solidFill>
                  <a:srgbClr val="FFFFFF"/>
                </a:solidFill>
                <a:ea typeface="TDTD서울로"/>
              </a:rPr>
              <a:t>랜딩페이지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0"/>
            <a:ext cx="18288000" cy="428050"/>
            <a:chOff x="0" y="0"/>
            <a:chExt cx="4816593" cy="1127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112738"/>
            </a:xfrm>
            <a:custGeom>
              <a:avLst/>
              <a:gdLst/>
              <a:ahLst/>
              <a:cxnLst/>
              <a:rect l="l" t="t" r="r" b="b"/>
              <a:pathLst>
                <a:path w="4816592" h="112738">
                  <a:moveTo>
                    <a:pt x="0" y="0"/>
                  </a:moveTo>
                  <a:lnTo>
                    <a:pt x="4816592" y="0"/>
                  </a:lnTo>
                  <a:lnTo>
                    <a:pt x="4816592" y="112738"/>
                  </a:lnTo>
                  <a:lnTo>
                    <a:pt x="0" y="112738"/>
                  </a:lnTo>
                  <a:close/>
                </a:path>
              </a:pathLst>
            </a:custGeom>
            <a:solidFill>
              <a:srgbClr val="0154F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45483" y="745074"/>
            <a:ext cx="14597034" cy="149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ko-KR" altLang="en-US" sz="8000">
                <a:solidFill>
                  <a:srgbClr val="0154F6"/>
                </a:solidFill>
                <a:ea typeface="TDTD서울로"/>
                <a:cs typeface="Calibri"/>
              </a:rPr>
              <a:t>주요기능 및 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10853" y="8091900"/>
            <a:ext cx="3991323" cy="79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9"/>
              </a:lnSpc>
            </a:pPr>
            <a:r>
              <a:rPr lang="en-US" sz="1999">
                <a:solidFill>
                  <a:srgbClr val="FFFFFF"/>
                </a:solidFill>
                <a:ea typeface="윤고딕 B"/>
              </a:rPr>
              <a:t>토론하고자 하는 내용을</a:t>
            </a:r>
          </a:p>
          <a:p>
            <a:pPr algn="ctr">
              <a:lnSpc>
                <a:spcPts val="3259"/>
              </a:lnSpc>
            </a:pPr>
            <a:r>
              <a:rPr lang="en-US" sz="1999">
                <a:solidFill>
                  <a:srgbClr val="FFFFFF"/>
                </a:solidFill>
                <a:ea typeface="윤고딕 B"/>
              </a:rPr>
              <a:t>간략하게 설명해 주세요.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48338" y="8091900"/>
            <a:ext cx="3991323" cy="79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1999" u="none">
                <a:solidFill>
                  <a:srgbClr val="FFFFFF"/>
                </a:solidFill>
                <a:ea typeface="윤고딕 B"/>
              </a:rPr>
              <a:t>토론하고자 하는 내용을</a:t>
            </a:r>
          </a:p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1999" u="none">
                <a:solidFill>
                  <a:srgbClr val="FFFFFF"/>
                </a:solidFill>
                <a:ea typeface="윤고딕 B"/>
              </a:rPr>
              <a:t>간략하게 설명해 주세요.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20787" y="8091900"/>
            <a:ext cx="3921730" cy="79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1999" u="none">
                <a:solidFill>
                  <a:srgbClr val="FFFFFF"/>
                </a:solidFill>
                <a:ea typeface="윤고딕 B"/>
              </a:rPr>
              <a:t>토론하고자 하는 내용을</a:t>
            </a:r>
          </a:p>
          <a:p>
            <a:pPr marL="0" lvl="0" indent="0" algn="ctr">
              <a:lnSpc>
                <a:spcPts val="3259"/>
              </a:lnSpc>
              <a:spcBef>
                <a:spcPct val="0"/>
              </a:spcBef>
            </a:pPr>
            <a:r>
              <a:rPr lang="en-US" sz="1999" u="none">
                <a:solidFill>
                  <a:srgbClr val="FFFFFF"/>
                </a:solidFill>
                <a:ea typeface="윤고딕 B"/>
              </a:rPr>
              <a:t>간략하게 설명해 주세요.</a:t>
            </a:r>
          </a:p>
        </p:txBody>
      </p:sp>
      <p:pic>
        <p:nvPicPr>
          <p:cNvPr id="2" name="그림 2" descr="로고이(가) 표시된 사진&#10;&#10;자동 생성된 설명">
            <a:extLst>
              <a:ext uri="{FF2B5EF4-FFF2-40B4-BE49-F238E27FC236}">
                <a16:creationId xmlns:a16="http://schemas.microsoft.com/office/drawing/2014/main" id="{E4058067-BCEB-61BC-CE62-284FBF2FF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194" y="2472772"/>
            <a:ext cx="2743200" cy="1819879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209FB17-D2D3-94F0-1CEB-E4CC8A2C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30" y="4689817"/>
            <a:ext cx="2743200" cy="907366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2C0557BB-97C9-3560-B446-F175CF821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75" y="5750218"/>
            <a:ext cx="2143125" cy="2143125"/>
          </a:xfrm>
          <a:prstGeom prst="rect">
            <a:avLst/>
          </a:prstGeom>
        </p:spPr>
      </p:pic>
      <p:pic>
        <p:nvPicPr>
          <p:cNvPr id="5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E037A0B3-2F0D-1749-2F22-C64E773FC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051" y="7685717"/>
            <a:ext cx="2074653" cy="2198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6F449-BDE8-C1FE-ED3A-9294C33ADAD8}"/>
              </a:ext>
            </a:extLst>
          </p:cNvPr>
          <p:cNvSpPr txBox="1"/>
          <p:nvPr/>
        </p:nvSpPr>
        <p:spPr>
          <a:xfrm>
            <a:off x="6360614" y="3144644"/>
            <a:ext cx="11779368" cy="9152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srgbClr val="0154F6"/>
                </a:solidFill>
                <a:ea typeface="맑은 고딕"/>
                <a:cs typeface="Calibri"/>
              </a:rPr>
              <a:t>센서를 통한 실시간 목 움직임 </a:t>
            </a:r>
            <a:r>
              <a:rPr lang="ko-KR" altLang="en-US" sz="4000" err="1">
                <a:solidFill>
                  <a:srgbClr val="0154F6"/>
                </a:solidFill>
                <a:ea typeface="맑은 고딕"/>
                <a:cs typeface="Calibri"/>
              </a:rPr>
              <a:t>트래킹</a:t>
            </a:r>
            <a:endParaRPr lang="ko-KR" altLang="en-US" sz="4000">
              <a:solidFill>
                <a:srgbClr val="0154F6"/>
              </a:solidFill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467810-34EE-E9FA-F06E-506FB1A4E6DE}"/>
              </a:ext>
            </a:extLst>
          </p:cNvPr>
          <p:cNvSpPr txBox="1"/>
          <p:nvPr/>
        </p:nvSpPr>
        <p:spPr>
          <a:xfrm>
            <a:off x="6360614" y="4845994"/>
            <a:ext cx="12939464" cy="9152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srgbClr val="0154F6"/>
                </a:solidFill>
                <a:ea typeface="맑은 고딕"/>
                <a:cs typeface="Calibri"/>
              </a:rPr>
              <a:t>센서 수신 및 불량자세시  사용자에게 알림</a:t>
            </a:r>
            <a:endParaRPr lang="ko-KR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92B08-7432-69D5-DA29-3F6A97E3D728}"/>
              </a:ext>
            </a:extLst>
          </p:cNvPr>
          <p:cNvSpPr txBox="1"/>
          <p:nvPr/>
        </p:nvSpPr>
        <p:spPr>
          <a:xfrm>
            <a:off x="6360614" y="6527093"/>
            <a:ext cx="9428671" cy="9152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srgbClr val="0154F6"/>
                </a:solidFill>
                <a:ea typeface="맑은 고딕"/>
                <a:cs typeface="Calibri"/>
              </a:rPr>
              <a:t>터치센서로 인한 이어폰 제어</a:t>
            </a:r>
            <a:endParaRPr lang="ko-KR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2CBB2-3987-60B6-68C6-856F33D2FAA0}"/>
              </a:ext>
            </a:extLst>
          </p:cNvPr>
          <p:cNvSpPr txBox="1"/>
          <p:nvPr/>
        </p:nvSpPr>
        <p:spPr>
          <a:xfrm>
            <a:off x="6360614" y="8494862"/>
            <a:ext cx="9489687" cy="9152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>
                <a:solidFill>
                  <a:srgbClr val="0154F6"/>
                </a:solidFill>
                <a:ea typeface="맑은 고딕"/>
                <a:cs typeface="Calibri"/>
              </a:rPr>
              <a:t>온습도로 사용자 착용유무 판단</a:t>
            </a:r>
            <a:endParaRPr lang="ko-KR">
              <a:cs typeface="Calibri"/>
            </a:endParaRPr>
          </a:p>
        </p:txBody>
      </p:sp>
      <p:pic>
        <p:nvPicPr>
          <p:cNvPr id="14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C9E8F50-FE96-D7DB-759D-12389CA1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67" y="2851809"/>
            <a:ext cx="2255334" cy="11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8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5483" y="3050463"/>
            <a:ext cx="3922064" cy="6254679"/>
            <a:chOff x="0" y="0"/>
            <a:chExt cx="1698885" cy="270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8886" cy="2709284"/>
            </a:xfrm>
            <a:custGeom>
              <a:avLst/>
              <a:gdLst/>
              <a:ahLst/>
              <a:cxnLst/>
              <a:rect l="l" t="t" r="r" b="b"/>
              <a:pathLst>
                <a:path w="1698886" h="2709284">
                  <a:moveTo>
                    <a:pt x="1574425" y="2709284"/>
                  </a:moveTo>
                  <a:lnTo>
                    <a:pt x="124460" y="2709284"/>
                  </a:lnTo>
                  <a:cubicBezTo>
                    <a:pt x="55880" y="2709284"/>
                    <a:pt x="0" y="2653404"/>
                    <a:pt x="0" y="25848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4426" y="0"/>
                  </a:lnTo>
                  <a:cubicBezTo>
                    <a:pt x="1643006" y="0"/>
                    <a:pt x="1698886" y="55880"/>
                    <a:pt x="1698886" y="124460"/>
                  </a:cubicBezTo>
                  <a:lnTo>
                    <a:pt x="1698886" y="2584824"/>
                  </a:lnTo>
                  <a:cubicBezTo>
                    <a:pt x="1698886" y="2653404"/>
                    <a:pt x="1643006" y="2709284"/>
                    <a:pt x="1574426" y="2709284"/>
                  </a:cubicBezTo>
                  <a:close/>
                </a:path>
              </a:pathLst>
            </a:custGeom>
            <a:solidFill>
              <a:srgbClr val="0154F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520453" y="3050463"/>
            <a:ext cx="3922064" cy="6254679"/>
            <a:chOff x="0" y="0"/>
            <a:chExt cx="1698885" cy="27092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8886" cy="2709284"/>
            </a:xfrm>
            <a:custGeom>
              <a:avLst/>
              <a:gdLst/>
              <a:ahLst/>
              <a:cxnLst/>
              <a:rect l="l" t="t" r="r" b="b"/>
              <a:pathLst>
                <a:path w="1698886" h="2709284">
                  <a:moveTo>
                    <a:pt x="1574425" y="2709284"/>
                  </a:moveTo>
                  <a:lnTo>
                    <a:pt x="124460" y="2709284"/>
                  </a:lnTo>
                  <a:cubicBezTo>
                    <a:pt x="55880" y="2709284"/>
                    <a:pt x="0" y="2653404"/>
                    <a:pt x="0" y="258482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4426" y="0"/>
                  </a:lnTo>
                  <a:cubicBezTo>
                    <a:pt x="1643006" y="0"/>
                    <a:pt x="1698886" y="55880"/>
                    <a:pt x="1698886" y="124460"/>
                  </a:cubicBezTo>
                  <a:lnTo>
                    <a:pt x="1698886" y="2584824"/>
                  </a:lnTo>
                  <a:cubicBezTo>
                    <a:pt x="1698886" y="2653404"/>
                    <a:pt x="1643006" y="2709284"/>
                    <a:pt x="1574426" y="2709284"/>
                  </a:cubicBezTo>
                  <a:close/>
                </a:path>
              </a:pathLst>
            </a:custGeom>
            <a:solidFill>
              <a:srgbClr val="0154F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505478"/>
            <a:chOff x="0" y="0"/>
            <a:chExt cx="4816593" cy="1331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33130"/>
            </a:xfrm>
            <a:custGeom>
              <a:avLst/>
              <a:gdLst/>
              <a:ahLst/>
              <a:cxnLst/>
              <a:rect l="l" t="t" r="r" b="b"/>
              <a:pathLst>
                <a:path w="4816592" h="133130">
                  <a:moveTo>
                    <a:pt x="0" y="0"/>
                  </a:moveTo>
                  <a:lnTo>
                    <a:pt x="4816592" y="0"/>
                  </a:lnTo>
                  <a:lnTo>
                    <a:pt x="4816592" y="133130"/>
                  </a:lnTo>
                  <a:lnTo>
                    <a:pt x="0" y="133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88262" y="4386223"/>
            <a:ext cx="2586447" cy="1725865"/>
          </a:xfrm>
          <a:custGeom>
            <a:avLst/>
            <a:gdLst/>
            <a:ahLst/>
            <a:cxnLst/>
            <a:rect l="l" t="t" r="r" b="b"/>
            <a:pathLst>
              <a:path w="2586447" h="1725865">
                <a:moveTo>
                  <a:pt x="0" y="0"/>
                </a:moveTo>
                <a:lnTo>
                  <a:pt x="2586447" y="0"/>
                </a:lnTo>
                <a:lnTo>
                  <a:pt x="2586447" y="1725865"/>
                </a:lnTo>
                <a:lnTo>
                  <a:pt x="0" y="1725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33550" y="4318647"/>
            <a:ext cx="1945930" cy="1861017"/>
          </a:xfrm>
          <a:custGeom>
            <a:avLst/>
            <a:gdLst/>
            <a:ahLst/>
            <a:cxnLst/>
            <a:rect l="l" t="t" r="r" b="b"/>
            <a:pathLst>
              <a:path w="1945930" h="1861017">
                <a:moveTo>
                  <a:pt x="0" y="0"/>
                </a:moveTo>
                <a:lnTo>
                  <a:pt x="1945930" y="0"/>
                </a:lnTo>
                <a:lnTo>
                  <a:pt x="1945930" y="1861017"/>
                </a:lnTo>
                <a:lnTo>
                  <a:pt x="0" y="1861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50685" y="7375252"/>
            <a:ext cx="37116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ko-KR" altLang="en-US" sz="2900">
                <a:solidFill>
                  <a:srgbClr val="FFFFFF"/>
                </a:solidFill>
                <a:ea typeface="TDTD서울로"/>
              </a:rPr>
              <a:t>현성진</a:t>
            </a:r>
            <a:endParaRPr lang="en-US" sz="2900">
              <a:solidFill>
                <a:srgbClr val="FFFFFF"/>
              </a:solidFill>
              <a:ea typeface="TDTD서울로"/>
              <a:cs typeface="Calibri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7182968" y="3050463"/>
            <a:ext cx="3922064" cy="6273729"/>
            <a:chOff x="0" y="0"/>
            <a:chExt cx="1698885" cy="27175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98886" cy="2717535"/>
            </a:xfrm>
            <a:custGeom>
              <a:avLst/>
              <a:gdLst/>
              <a:ahLst/>
              <a:cxnLst/>
              <a:rect l="l" t="t" r="r" b="b"/>
              <a:pathLst>
                <a:path w="1698886" h="2717535">
                  <a:moveTo>
                    <a:pt x="1574425" y="2717535"/>
                  </a:moveTo>
                  <a:lnTo>
                    <a:pt x="124460" y="2717535"/>
                  </a:lnTo>
                  <a:cubicBezTo>
                    <a:pt x="55880" y="2717535"/>
                    <a:pt x="0" y="2661655"/>
                    <a:pt x="0" y="259307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74426" y="0"/>
                  </a:lnTo>
                  <a:cubicBezTo>
                    <a:pt x="1643006" y="0"/>
                    <a:pt x="1698886" y="55880"/>
                    <a:pt x="1698886" y="124460"/>
                  </a:cubicBezTo>
                  <a:lnTo>
                    <a:pt x="1698886" y="2593075"/>
                  </a:lnTo>
                  <a:cubicBezTo>
                    <a:pt x="1698886" y="2661656"/>
                    <a:pt x="1643006" y="2717535"/>
                    <a:pt x="1574426" y="2717535"/>
                  </a:cubicBezTo>
                  <a:close/>
                </a:path>
              </a:pathLst>
            </a:custGeom>
            <a:solidFill>
              <a:srgbClr val="0154F6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8254095" y="4318647"/>
            <a:ext cx="1779809" cy="1861017"/>
          </a:xfrm>
          <a:custGeom>
            <a:avLst/>
            <a:gdLst/>
            <a:ahLst/>
            <a:cxnLst/>
            <a:rect l="l" t="t" r="r" b="b"/>
            <a:pathLst>
              <a:path w="1779809" h="1861017">
                <a:moveTo>
                  <a:pt x="0" y="0"/>
                </a:moveTo>
                <a:lnTo>
                  <a:pt x="1779810" y="0"/>
                </a:lnTo>
                <a:lnTo>
                  <a:pt x="1779810" y="1861017"/>
                </a:lnTo>
                <a:lnTo>
                  <a:pt x="0" y="18610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88170" y="7375252"/>
            <a:ext cx="37116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ko-KR" altLang="en-US" sz="2900" err="1">
                <a:solidFill>
                  <a:srgbClr val="FFFFFF"/>
                </a:solidFill>
                <a:ea typeface="TDTD서울로"/>
                <a:cs typeface="Calibri"/>
              </a:rPr>
              <a:t>곽두현</a:t>
            </a:r>
            <a:endParaRPr lang="ko-KR" altLang="en-US" sz="2900" u="none" err="1">
              <a:solidFill>
                <a:srgbClr val="FFFFFF"/>
              </a:solidFill>
              <a:ea typeface="TDTD서울로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25655" y="7375252"/>
            <a:ext cx="37116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ko-KR" altLang="en-US" sz="2900" err="1">
                <a:solidFill>
                  <a:srgbClr val="FFFFFF"/>
                </a:solidFill>
                <a:ea typeface="TDTD서울로"/>
              </a:rPr>
              <a:t>도현선</a:t>
            </a:r>
            <a:endParaRPr lang="en-US" altLang="ko-KR" sz="2900" u="none" err="1">
              <a:solidFill>
                <a:srgbClr val="FFFFFF"/>
              </a:solidFill>
              <a:ea typeface="TDTD서울로"/>
              <a:cs typeface="Calibri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0" y="0"/>
            <a:ext cx="18288000" cy="428050"/>
            <a:chOff x="0" y="0"/>
            <a:chExt cx="4816593" cy="1127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112738"/>
            </a:xfrm>
            <a:custGeom>
              <a:avLst/>
              <a:gdLst/>
              <a:ahLst/>
              <a:cxnLst/>
              <a:rect l="l" t="t" r="r" b="b"/>
              <a:pathLst>
                <a:path w="4816592" h="112738">
                  <a:moveTo>
                    <a:pt x="0" y="0"/>
                  </a:moveTo>
                  <a:lnTo>
                    <a:pt x="4816592" y="0"/>
                  </a:lnTo>
                  <a:lnTo>
                    <a:pt x="4816592" y="112738"/>
                  </a:lnTo>
                  <a:lnTo>
                    <a:pt x="0" y="112738"/>
                  </a:lnTo>
                  <a:close/>
                </a:path>
              </a:pathLst>
            </a:custGeom>
            <a:solidFill>
              <a:srgbClr val="0154F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45483" y="745074"/>
            <a:ext cx="14597034" cy="303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ko-KR" altLang="en-US" sz="8000">
                <a:solidFill>
                  <a:srgbClr val="0154F6"/>
                </a:solidFill>
                <a:ea typeface="TDTD서울로"/>
                <a:cs typeface="Calibri"/>
              </a:rPr>
              <a:t>팀원의 역할 </a:t>
            </a:r>
          </a:p>
          <a:p>
            <a:pPr algn="ctr">
              <a:lnSpc>
                <a:spcPts val="12320"/>
              </a:lnSpc>
            </a:pPr>
            <a:endParaRPr lang="ko-KR" altLang="en-US" sz="8000">
              <a:solidFill>
                <a:srgbClr val="0154F6"/>
              </a:solidFill>
              <a:ea typeface="TDTD서울로"/>
              <a:cs typeface="Calibri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10853" y="8091900"/>
            <a:ext cx="3991323" cy="80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9"/>
              </a:lnSpc>
            </a:pPr>
            <a:r>
              <a:rPr lang="en-US" sz="1950">
                <a:solidFill>
                  <a:srgbClr val="FFFFFF"/>
                </a:solidFill>
                <a:ea typeface="윤고딕 B"/>
              </a:rPr>
              <a:t>WT</a:t>
            </a:r>
            <a:r>
              <a:rPr lang="ko-KR" altLang="en-US" sz="1950">
                <a:solidFill>
                  <a:srgbClr val="FFFFFF"/>
                </a:solidFill>
                <a:ea typeface="윤고딕 B"/>
              </a:rPr>
              <a:t>모듈을</a:t>
            </a:r>
            <a:r>
              <a:rPr lang="en-US" sz="195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1950" err="1">
                <a:solidFill>
                  <a:srgbClr val="FFFFFF"/>
                </a:solidFill>
                <a:ea typeface="윤고딕 B"/>
              </a:rPr>
              <a:t>통한</a:t>
            </a:r>
            <a:r>
              <a:rPr lang="en-US" sz="1950">
                <a:solidFill>
                  <a:srgbClr val="FFFFFF"/>
                </a:solidFill>
                <a:ea typeface="윤고딕 B"/>
              </a:rPr>
              <a:t> </a:t>
            </a:r>
            <a:r>
              <a:rPr lang="ko-KR" altLang="en-US" sz="1950">
                <a:solidFill>
                  <a:srgbClr val="FFFFFF"/>
                </a:solidFill>
                <a:ea typeface="윤고딕 B"/>
              </a:rPr>
              <a:t>자세 데이터 파악</a:t>
            </a:r>
            <a:endParaRPr lang="en-US" altLang="ko-KR" sz="1950">
              <a:solidFill>
                <a:srgbClr val="FFFFFF"/>
              </a:solidFill>
              <a:ea typeface="윤고딕 B"/>
              <a:cs typeface="Calibri"/>
            </a:endParaRPr>
          </a:p>
          <a:p>
            <a:pPr algn="ctr">
              <a:lnSpc>
                <a:spcPts val="3259"/>
              </a:lnSpc>
            </a:pPr>
            <a:r>
              <a:rPr lang="ko-KR" altLang="en-US" sz="1950">
                <a:solidFill>
                  <a:srgbClr val="FFFFFF"/>
                </a:solidFill>
                <a:ea typeface="윤고딕 B"/>
                <a:cs typeface="Calibri"/>
              </a:rPr>
              <a:t>어플의 기본 레이아웃 제작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72556" y="8123216"/>
            <a:ext cx="4257502" cy="382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ctr">
              <a:lnSpc>
                <a:spcPts val="3259"/>
              </a:lnSpc>
              <a:spcBef>
                <a:spcPct val="0"/>
              </a:spcBef>
              <a:buFont typeface="Calibri"/>
              <a:buChar char="-"/>
            </a:pPr>
            <a:r>
              <a:rPr lang="ko-KR" altLang="en-US" sz="1950" err="1">
                <a:solidFill>
                  <a:srgbClr val="FFFFFF"/>
                </a:solidFill>
                <a:ea typeface="윤고딕 B"/>
                <a:cs typeface="Calibri"/>
              </a:rPr>
              <a:t>씨두이노를</a:t>
            </a:r>
            <a:r>
              <a:rPr lang="ko-KR" altLang="en-US" sz="1950">
                <a:solidFill>
                  <a:srgbClr val="FFFFFF"/>
                </a:solidFill>
                <a:ea typeface="윤고딕 B"/>
                <a:cs typeface="Calibri"/>
              </a:rPr>
              <a:t> 통한 자세 데이터 파악</a:t>
            </a:r>
            <a:endParaRPr lang="ko-KR"/>
          </a:p>
        </p:txBody>
      </p:sp>
      <p:sp>
        <p:nvSpPr>
          <p:cNvPr id="23" name="TextBox 23"/>
          <p:cNvSpPr txBox="1"/>
          <p:nvPr/>
        </p:nvSpPr>
        <p:spPr>
          <a:xfrm>
            <a:off x="12630390" y="8123215"/>
            <a:ext cx="3921730" cy="38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9"/>
              </a:lnSpc>
              <a:spcBef>
                <a:spcPct val="0"/>
              </a:spcBef>
            </a:pPr>
            <a:r>
              <a:rPr lang="en-US" altLang="ko-KR" sz="1950" err="1">
                <a:solidFill>
                  <a:srgbClr val="FFFFFF"/>
                </a:solidFill>
                <a:ea typeface="윤고딕 B"/>
                <a:cs typeface="Calibri"/>
              </a:rPr>
              <a:t>모듈</a:t>
            </a:r>
            <a:r>
              <a:rPr lang="en-US" altLang="ko-KR" sz="1950">
                <a:solidFill>
                  <a:srgbClr val="FFFFFF"/>
                </a:solidFill>
                <a:ea typeface="윤고딕 B"/>
                <a:cs typeface="Calibri"/>
              </a:rPr>
              <a:t> </a:t>
            </a:r>
            <a:r>
              <a:rPr lang="en-US" altLang="ko-KR" sz="1950" err="1">
                <a:solidFill>
                  <a:srgbClr val="FFFFFF"/>
                </a:solidFill>
                <a:ea typeface="윤고딕 B"/>
                <a:cs typeface="Calibri"/>
              </a:rPr>
              <a:t>테스트</a:t>
            </a:r>
            <a:r>
              <a:rPr lang="en-US" altLang="ko-KR" sz="1950">
                <a:solidFill>
                  <a:srgbClr val="FFFFFF"/>
                </a:solidFill>
                <a:ea typeface="윤고딕 B"/>
                <a:cs typeface="Calibri"/>
              </a:rPr>
              <a:t> 및 </a:t>
            </a:r>
            <a:r>
              <a:rPr lang="en-US" altLang="ko-KR" sz="1950" err="1">
                <a:solidFill>
                  <a:srgbClr val="FFFFFF"/>
                </a:solidFill>
                <a:ea typeface="윤고딕 B"/>
                <a:cs typeface="Calibri"/>
              </a:rPr>
              <a:t>데이터</a:t>
            </a:r>
            <a:r>
              <a:rPr lang="en-US" altLang="ko-KR" sz="1950">
                <a:solidFill>
                  <a:srgbClr val="FFFFFF"/>
                </a:solidFill>
                <a:ea typeface="윤고딕 B"/>
                <a:cs typeface="Calibri"/>
              </a:rPr>
              <a:t> </a:t>
            </a:r>
            <a:r>
              <a:rPr lang="en-US" altLang="ko-KR" sz="1950" err="1">
                <a:solidFill>
                  <a:srgbClr val="FFFFFF"/>
                </a:solidFill>
                <a:ea typeface="윤고딕 B"/>
                <a:cs typeface="Calibri"/>
              </a:rPr>
              <a:t>정리</a:t>
            </a:r>
            <a:endParaRPr lang="en-US" altLang="ko-KR" sz="1950">
              <a:solidFill>
                <a:srgbClr val="FFFFFF"/>
              </a:solidFill>
              <a:ea typeface="윤고딕 B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27493"/>
            <a:ext cx="18288000" cy="7859507"/>
            <a:chOff x="0" y="0"/>
            <a:chExt cx="4816593" cy="206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9993"/>
            </a:xfrm>
            <a:custGeom>
              <a:avLst/>
              <a:gdLst/>
              <a:ahLst/>
              <a:cxnLst/>
              <a:rect l="l" t="t" r="r" b="b"/>
              <a:pathLst>
                <a:path w="4816592" h="2069993">
                  <a:moveTo>
                    <a:pt x="0" y="0"/>
                  </a:moveTo>
                  <a:lnTo>
                    <a:pt x="4816592" y="0"/>
                  </a:lnTo>
                  <a:lnTo>
                    <a:pt x="4816592" y="2069993"/>
                  </a:lnTo>
                  <a:lnTo>
                    <a:pt x="0" y="2069993"/>
                  </a:lnTo>
                  <a:close/>
                </a:path>
              </a:pathLst>
            </a:custGeom>
            <a:solidFill>
              <a:srgbClr val="0154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45483" y="396509"/>
            <a:ext cx="14597034" cy="149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ko-KR" altLang="en-US" sz="8000">
                <a:solidFill>
                  <a:srgbClr val="0154F6"/>
                </a:solidFill>
                <a:ea typeface="TDTD서울로"/>
              </a:rPr>
              <a:t>시스템 성능 테스트 결과</a:t>
            </a:r>
            <a:endParaRPr lang="en-US" altLang="ko-KR" sz="8000">
              <a:solidFill>
                <a:srgbClr val="0154F6"/>
              </a:solidFill>
              <a:ea typeface="TDTD서울로"/>
              <a:cs typeface="Calibri"/>
            </a:endParaRPr>
          </a:p>
        </p:txBody>
      </p:sp>
      <p:pic>
        <p:nvPicPr>
          <p:cNvPr id="18" name="그림 18" descr="사람, 실내이(가) 표시된 사진&#10;&#10;자동 생성된 설명">
            <a:extLst>
              <a:ext uri="{FF2B5EF4-FFF2-40B4-BE49-F238E27FC236}">
                <a16:creationId xmlns:a16="http://schemas.microsoft.com/office/drawing/2014/main" id="{74CCFEB7-DE20-4B75-60BD-30284DE8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27" y="3774190"/>
            <a:ext cx="3704992" cy="4939990"/>
          </a:xfrm>
          <a:prstGeom prst="rect">
            <a:avLst/>
          </a:prstGeom>
        </p:spPr>
      </p:pic>
      <p:sp>
        <p:nvSpPr>
          <p:cNvPr id="20" name="TextBox 23">
            <a:extLst>
              <a:ext uri="{FF2B5EF4-FFF2-40B4-BE49-F238E27FC236}">
                <a16:creationId xmlns:a16="http://schemas.microsoft.com/office/drawing/2014/main" id="{8BB2DCAD-BC0D-F11D-D021-A07184527DA8}"/>
              </a:ext>
            </a:extLst>
          </p:cNvPr>
          <p:cNvSpPr txBox="1"/>
          <p:nvPr/>
        </p:nvSpPr>
        <p:spPr>
          <a:xfrm>
            <a:off x="2737586" y="9185198"/>
            <a:ext cx="3991323" cy="31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ko-KR" altLang="en-US" sz="1950">
                <a:solidFill>
                  <a:srgbClr val="FFFFFF"/>
                </a:solidFill>
                <a:ea typeface="윤고딕 B"/>
                <a:cs typeface="Calibri"/>
              </a:rPr>
              <a:t>실제</a:t>
            </a:r>
            <a:r>
              <a:rPr lang="en-US" sz="1950">
                <a:solidFill>
                  <a:srgbClr val="FFFFFF"/>
                </a:solidFill>
                <a:ea typeface="윤고딕 B"/>
                <a:cs typeface="Calibri"/>
              </a:rPr>
              <a:t> </a:t>
            </a:r>
            <a:r>
              <a:rPr lang="ko-KR" altLang="en-US" sz="1950">
                <a:solidFill>
                  <a:srgbClr val="FFFFFF"/>
                </a:solidFill>
                <a:ea typeface="윤고딕 B"/>
                <a:cs typeface="Calibri"/>
              </a:rPr>
              <a:t>착용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119BD5B-1F8C-E32A-9C66-81C37E3B6FC1}"/>
              </a:ext>
            </a:extLst>
          </p:cNvPr>
          <p:cNvSpPr/>
          <p:nvPr/>
        </p:nvSpPr>
        <p:spPr>
          <a:xfrm>
            <a:off x="7304049" y="5408341"/>
            <a:ext cx="2676292" cy="1909647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E1EBBC5E-A41D-F95D-125C-4742E84219A9}"/>
              </a:ext>
            </a:extLst>
          </p:cNvPr>
          <p:cNvSpPr txBox="1"/>
          <p:nvPr/>
        </p:nvSpPr>
        <p:spPr>
          <a:xfrm>
            <a:off x="6403549" y="6202247"/>
            <a:ext cx="3991323" cy="31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ko-KR" altLang="en-US" sz="1950">
                <a:solidFill>
                  <a:srgbClr val="FFFFFF"/>
                </a:solidFill>
                <a:ea typeface="윤고딕 B"/>
                <a:cs typeface="Calibri"/>
              </a:rPr>
              <a:t>실제 측정 값 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5045B18-7B8D-51A4-8042-8E854669D324}"/>
              </a:ext>
            </a:extLst>
          </p:cNvPr>
          <p:cNvSpPr txBox="1"/>
          <p:nvPr/>
        </p:nvSpPr>
        <p:spPr>
          <a:xfrm>
            <a:off x="10710326" y="4049336"/>
            <a:ext cx="3991323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err="1">
                <a:solidFill>
                  <a:srgbClr val="FFFFFF"/>
                </a:solidFill>
                <a:ea typeface="윤고딕 B"/>
                <a:cs typeface="Calibri"/>
              </a:rPr>
              <a:t>X</a:t>
            </a:r>
            <a:r>
              <a:rPr lang="ko-KR" altLang="en-US" sz="4000">
                <a:solidFill>
                  <a:srgbClr val="FFFFFF"/>
                </a:solidFill>
                <a:ea typeface="윤고딕 B"/>
                <a:cs typeface="Calibri"/>
              </a:rPr>
              <a:t>: 127.75</a:t>
            </a:r>
            <a:endParaRPr lang="ko-KR" sz="400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D886CC-A8C0-A60D-EF15-C7809CC0557C}"/>
              </a:ext>
            </a:extLst>
          </p:cNvPr>
          <p:cNvSpPr txBox="1"/>
          <p:nvPr/>
        </p:nvSpPr>
        <p:spPr>
          <a:xfrm>
            <a:off x="10710326" y="4761563"/>
            <a:ext cx="3991323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err="1">
                <a:solidFill>
                  <a:srgbClr val="FFFFFF"/>
                </a:solidFill>
                <a:ea typeface="윤고딕 B"/>
                <a:cs typeface="Calibri"/>
              </a:rPr>
              <a:t>Y</a:t>
            </a:r>
            <a:r>
              <a:rPr lang="ko-KR" altLang="en-US" sz="4000">
                <a:solidFill>
                  <a:srgbClr val="FFFFFF"/>
                </a:solidFill>
                <a:ea typeface="윤고딕 B"/>
                <a:cs typeface="Calibri"/>
              </a:rPr>
              <a:t>: 80.73 </a:t>
            </a:r>
            <a:endParaRPr lang="ko-KR" sz="4000">
              <a:cs typeface="Calibri"/>
            </a:endParaRP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0719D18F-2C61-D75B-5E6F-750978C509EB}"/>
              </a:ext>
            </a:extLst>
          </p:cNvPr>
          <p:cNvSpPr txBox="1"/>
          <p:nvPr/>
        </p:nvSpPr>
        <p:spPr>
          <a:xfrm>
            <a:off x="10710326" y="5515415"/>
            <a:ext cx="3991323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err="1">
                <a:solidFill>
                  <a:srgbClr val="FFFFFF"/>
                </a:solidFill>
                <a:ea typeface="윤고딕 B"/>
                <a:cs typeface="Calibri"/>
              </a:rPr>
              <a:t>Z</a:t>
            </a:r>
            <a:r>
              <a:rPr lang="ko-KR" altLang="en-US" sz="4000">
                <a:solidFill>
                  <a:srgbClr val="FFFFFF"/>
                </a:solidFill>
                <a:ea typeface="윤고딕 B"/>
                <a:cs typeface="Calibri"/>
              </a:rPr>
              <a:t>: 154.42</a:t>
            </a:r>
            <a:endParaRPr lang="ko-KR" altLang="en-US" sz="4000">
              <a:cs typeface="Calibri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16CBBB9F-7E9A-5509-EF89-4A4B2EB354C5}"/>
              </a:ext>
            </a:extLst>
          </p:cNvPr>
          <p:cNvSpPr txBox="1"/>
          <p:nvPr/>
        </p:nvSpPr>
        <p:spPr>
          <a:xfrm>
            <a:off x="10710326" y="7118401"/>
            <a:ext cx="3991323" cy="105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err="1">
                <a:solidFill>
                  <a:srgbClr val="FFFFFF"/>
                </a:solidFill>
                <a:ea typeface="윤고딕 B"/>
                <a:cs typeface="Calibri"/>
              </a:rPr>
              <a:t>F</a:t>
            </a:r>
            <a:r>
              <a:rPr lang="ko-KR" altLang="en-US" sz="4000">
                <a:solidFill>
                  <a:srgbClr val="FFFFFF"/>
                </a:solidFill>
                <a:ea typeface="윤고딕 B"/>
                <a:cs typeface="Calibri"/>
              </a:rPr>
              <a:t>: 83.3</a:t>
            </a:r>
            <a:r>
              <a:rPr lang="ko-KR" sz="4000">
                <a:solidFill>
                  <a:schemeClr val="bg1"/>
                </a:solidFill>
                <a:ea typeface="+mn-lt"/>
                <a:cs typeface="+mn-lt"/>
              </a:rPr>
              <a:t>℉</a:t>
            </a:r>
            <a:endParaRPr lang="ko-KR" altLang="en-US" sz="4000">
              <a:solidFill>
                <a:schemeClr val="bg1"/>
              </a:solidFill>
              <a:cs typeface="Calibri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9A7F48FA-C47C-E42D-826E-5578FC70D14D}"/>
              </a:ext>
            </a:extLst>
          </p:cNvPr>
          <p:cNvSpPr txBox="1"/>
          <p:nvPr/>
        </p:nvSpPr>
        <p:spPr>
          <a:xfrm>
            <a:off x="10710326" y="6299629"/>
            <a:ext cx="3991323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>
                <a:solidFill>
                  <a:srgbClr val="FFFFFF"/>
                </a:solidFill>
                <a:ea typeface="윤고딕 B"/>
                <a:cs typeface="Calibri"/>
              </a:rPr>
              <a:t>C: 28%</a:t>
            </a:r>
            <a:endParaRPr lang="ko-KR" alt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488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27493"/>
            <a:ext cx="18288000" cy="7859507"/>
            <a:chOff x="0" y="0"/>
            <a:chExt cx="4816593" cy="2069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9993"/>
            </a:xfrm>
            <a:custGeom>
              <a:avLst/>
              <a:gdLst/>
              <a:ahLst/>
              <a:cxnLst/>
              <a:rect l="l" t="t" r="r" b="b"/>
              <a:pathLst>
                <a:path w="4816592" h="2069993">
                  <a:moveTo>
                    <a:pt x="0" y="0"/>
                  </a:moveTo>
                  <a:lnTo>
                    <a:pt x="4816592" y="0"/>
                  </a:lnTo>
                  <a:lnTo>
                    <a:pt x="4816592" y="2069993"/>
                  </a:lnTo>
                  <a:lnTo>
                    <a:pt x="0" y="2069993"/>
                  </a:lnTo>
                  <a:close/>
                </a:path>
              </a:pathLst>
            </a:custGeom>
            <a:solidFill>
              <a:srgbClr val="0154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45483" y="396509"/>
            <a:ext cx="14597034" cy="149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</a:pPr>
            <a:r>
              <a:rPr lang="ko-KR" altLang="en-US" sz="8000">
                <a:solidFill>
                  <a:srgbClr val="0154F6"/>
                </a:solidFill>
                <a:ea typeface="TDTD서울로"/>
              </a:rPr>
              <a:t>시스템 성능 테스트 결과</a:t>
            </a:r>
            <a:endParaRPr lang="en-US" altLang="ko-KR" sz="8000">
              <a:solidFill>
                <a:srgbClr val="0154F6"/>
              </a:solidFill>
              <a:ea typeface="TDTD서울로"/>
              <a:cs typeface="Calibri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1812B93-F59F-C52E-751C-7BF7DF389218}"/>
              </a:ext>
            </a:extLst>
          </p:cNvPr>
          <p:cNvSpPr txBox="1"/>
          <p:nvPr/>
        </p:nvSpPr>
        <p:spPr>
          <a:xfrm>
            <a:off x="8739021" y="6001898"/>
            <a:ext cx="902022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ko-KR" altLang="en-US" sz="4000">
                <a:solidFill>
                  <a:schemeClr val="bg1"/>
                </a:solidFill>
                <a:ea typeface="TDTD서울로"/>
                <a:cs typeface="Calibri"/>
              </a:rPr>
              <a:t>WT 모듈을 통한 자세 3D 이미지 출력</a:t>
            </a:r>
            <a:endParaRPr lang="ko-KR" altLang="en-US" sz="4000" u="none">
              <a:solidFill>
                <a:schemeClr val="bg1"/>
              </a:solidFill>
              <a:ea typeface="TDTD서울로"/>
              <a:cs typeface="Calibri"/>
            </a:endParaRPr>
          </a:p>
        </p:txBody>
      </p:sp>
      <p:pic>
        <p:nvPicPr>
          <p:cNvPr id="5" name="그림 6" descr="텍스트, 교통, 스크린샷이(가) 표시된 사진&#10;&#10;자동 생성된 설명">
            <a:extLst>
              <a:ext uri="{FF2B5EF4-FFF2-40B4-BE49-F238E27FC236}">
                <a16:creationId xmlns:a16="http://schemas.microsoft.com/office/drawing/2014/main" id="{ED85E49A-008C-B731-66D2-84A283DF7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" b="4095"/>
          <a:stretch/>
        </p:blipFill>
        <p:spPr>
          <a:xfrm>
            <a:off x="3688839" y="2570862"/>
            <a:ext cx="4848119" cy="74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9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C8D0E814C13F243B138CCE7442FFB7F" ma:contentTypeVersion="13" ma:contentTypeDescription="새 문서를 만듭니다." ma:contentTypeScope="" ma:versionID="329f24c2fd20c6ca2fd23d2a990ab49f">
  <xsd:schema xmlns:xsd="http://www.w3.org/2001/XMLSchema" xmlns:xs="http://www.w3.org/2001/XMLSchema" xmlns:p="http://schemas.microsoft.com/office/2006/metadata/properties" xmlns:ns2="8f95a82e-cbc9-4c1a-8cc0-482ffa078c69" xmlns:ns3="f3a517b0-2f62-4347-af49-82b4d709f95d" targetNamespace="http://schemas.microsoft.com/office/2006/metadata/properties" ma:root="true" ma:fieldsID="fd86c51969922bd99aa0a8b96988cbaf" ns2:_="" ns3:_="">
    <xsd:import namespace="8f95a82e-cbc9-4c1a-8cc0-482ffa078c69"/>
    <xsd:import namespace="f3a517b0-2f62-4347-af49-82b4d709f9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95a82e-cbc9-4c1a-8cc0-482ffa078c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517b0-2f62-4347-af49-82b4d709f95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71f3bdd-b67e-45aa-8efc-1ef6b77a47cd}" ma:internalName="TaxCatchAll" ma:showField="CatchAllData" ma:web="f3a517b0-2f62-4347-af49-82b4d709f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95a82e-cbc9-4c1a-8cc0-482ffa078c69">
      <Terms xmlns="http://schemas.microsoft.com/office/infopath/2007/PartnerControls"/>
    </lcf76f155ced4ddcb4097134ff3c332f>
    <TaxCatchAll xmlns="f3a517b0-2f62-4347-af49-82b4d709f95d" xsi:nil="true"/>
  </documentManagement>
</p:properties>
</file>

<file path=customXml/itemProps1.xml><?xml version="1.0" encoding="utf-8"?>
<ds:datastoreItem xmlns:ds="http://schemas.openxmlformats.org/officeDocument/2006/customXml" ds:itemID="{18114FDB-0EB4-45DB-880F-7990369B92BD}">
  <ds:schemaRefs>
    <ds:schemaRef ds:uri="8f95a82e-cbc9-4c1a-8cc0-482ffa078c69"/>
    <ds:schemaRef ds:uri="f3a517b0-2f62-4347-af49-82b4d709f9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5EE35A-02F0-4C71-96BF-59C582A9E2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4D1319-CC6C-4CAD-AD39-BAE2B67DD480}">
  <ds:schemaRefs>
    <ds:schemaRef ds:uri="http://purl.org/dc/terms/"/>
    <ds:schemaRef ds:uri="http://schemas.microsoft.com/office/2006/metadata/properties"/>
    <ds:schemaRef ds:uri="f3a517b0-2f62-4347-af49-82b4d709f95d"/>
    <ds:schemaRef ds:uri="http://schemas.microsoft.com/office/infopath/2007/PartnerControls"/>
    <ds:schemaRef ds:uri="http://schemas.microsoft.com/office/2006/documentManagement/types"/>
    <ds:schemaRef ds:uri="8f95a82e-cbc9-4c1a-8cc0-482ffa078c69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206</Words>
  <Application>Microsoft Office PowerPoint</Application>
  <PresentationFormat>사용자 지정</PresentationFormat>
  <Paragraphs>85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윤고딕 B</vt:lpstr>
      <vt:lpstr>Arial</vt:lpstr>
      <vt:lpstr>Calibri</vt:lpstr>
      <vt:lpstr>TDTD서울로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앱서비스 제안서 프레젠테이션</dc:title>
  <cp:lastModifiedBy>현성진</cp:lastModifiedBy>
  <cp:revision>24</cp:revision>
  <dcterms:created xsi:type="dcterms:W3CDTF">2006-08-16T00:00:00Z</dcterms:created>
  <dcterms:modified xsi:type="dcterms:W3CDTF">2023-06-13T01:21:19Z</dcterms:modified>
  <dc:identifier>DAFln_BuoT8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0x0101002C8D0E814C13F243B138CCE7442FFB7F</vt:lpwstr>
  </property>
  <property fmtid="{D5CDD505-2E9C-101B-9397-08002B2CF9AE}" pid="3" name="MediaServiceImageTags">
    <vt:lpwstr/>
  </property>
</Properties>
</file>